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62126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5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14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99934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53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10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48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6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3626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339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0D27C11-6CCC-4458-ADB5-5DB235A6B3FD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5DB7D3E-AAD7-41FD-B2AC-42FD5FB38E7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185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met-all.org/obrabotka/rezka/vidy-i-osobennosti-tokarnoj-obrabotki-metalla.html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8" y="958362"/>
            <a:ext cx="8361229" cy="2928318"/>
          </a:xfrm>
        </p:spPr>
        <p:txBody>
          <a:bodyPr/>
          <a:lstStyle/>
          <a:p>
            <a:r>
              <a:rPr lang="ru-RU" dirty="0" smtClean="0"/>
              <a:t>Тема 3.1 </a:t>
            </a:r>
            <a:br>
              <a:rPr lang="ru-RU" dirty="0" smtClean="0"/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Станки токарной группы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797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5431" y="424181"/>
            <a:ext cx="10782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Популярные зарубежные станки токарно-карусельной группы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5431" y="947401"/>
            <a:ext cx="4819438" cy="4919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5231, 5240, 5250, 52630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Данные модели относятся к категории токарно-карусельного оборудования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двухстоечного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типа, по своим техническим характеристикам они во многом похожи на станки завода им. Г.М. Седина. Эти устройства позволяют с достаточно высокой точностью осуществлять </a:t>
            </a:r>
            <a:r>
              <a:rPr lang="ru-RU" sz="2400" u="sng" dirty="0">
                <a:solidFill>
                  <a:srgbClr val="596DAA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токарную обработку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заготовок, характеризующихся как простой, так и сложной конфигурацией.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69" y="1236201"/>
            <a:ext cx="5822185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60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3015" y="293501"/>
            <a:ext cx="4917831" cy="4550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5110, 5116, 5123, 5125, 5131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одностоечные модели токарно-карусельного оборудования, мощность которого варьируется от 22 до 45 кВт. </a:t>
            </a:r>
            <a:endParaRPr lang="ru-RU" sz="24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агрегатах данных моделей установлена упрощенная система ЧПУ – цифровая индикация, с помощью которой управление работой токарно-карусельного станка становится более удобным, простым и эффективным.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905" y="426956"/>
            <a:ext cx="5938019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1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8800" y="360457"/>
            <a:ext cx="7167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Токарные многорезцовые станки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683" y="1120287"/>
            <a:ext cx="4667250" cy="31051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60627" y="4524376"/>
            <a:ext cx="36253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 Optional"/>
              </a:rPr>
              <a:t>1. Резцы на переднем </a:t>
            </a:r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суппорте.</a:t>
            </a:r>
            <a:endParaRPr lang="ru-RU" dirty="0">
              <a:solidFill>
                <a:srgbClr val="000000"/>
              </a:solidFill>
              <a:latin typeface="YS Text Optional"/>
            </a:endParaRPr>
          </a:p>
          <a:p>
            <a:r>
              <a:rPr lang="ru-RU" dirty="0">
                <a:solidFill>
                  <a:srgbClr val="000000"/>
                </a:solidFill>
                <a:latin typeface="YS Text Optional"/>
              </a:rPr>
              <a:t>2. Резцы на заднем </a:t>
            </a:r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суппорте.</a:t>
            </a:r>
            <a:endParaRPr lang="ru-RU" dirty="0">
              <a:solidFill>
                <a:srgbClr val="000000"/>
              </a:solidFill>
              <a:latin typeface="YS Text Optional"/>
            </a:endParaRPr>
          </a:p>
          <a:p>
            <a:r>
              <a:rPr lang="ru-RU" dirty="0">
                <a:solidFill>
                  <a:srgbClr val="000000"/>
                </a:solidFill>
                <a:latin typeface="YS Text Optional"/>
              </a:rPr>
              <a:t>3. </a:t>
            </a:r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Деталь</a:t>
            </a:r>
            <a:r>
              <a:rPr lang="ru-RU" dirty="0">
                <a:solidFill>
                  <a:srgbClr val="000000"/>
                </a:solidFill>
                <a:latin typeface="YS Text Optional"/>
              </a:rPr>
              <a:t>.</a:t>
            </a:r>
          </a:p>
          <a:p>
            <a:r>
              <a:rPr lang="ru-RU" dirty="0">
                <a:solidFill>
                  <a:srgbClr val="000000"/>
                </a:solidFill>
                <a:latin typeface="YS Text Optional"/>
              </a:rPr>
              <a:t>4. Плита управления передним суппортом.</a:t>
            </a:r>
            <a:endParaRPr lang="ru-RU" b="0" i="0" dirty="0">
              <a:solidFill>
                <a:srgbClr val="000000"/>
              </a:solidFill>
              <a:effectLst/>
              <a:latin typeface="YS Text Option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3536" y="4040771"/>
            <a:ext cx="463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Рис. 1. Обработка на многорезцовом станке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64223" y="1120287"/>
            <a:ext cx="58754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Токарные многорезцовые станки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предназначены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для обработки (в патроне или в центрах) деталей типа ступенчатых валиков, блоков шестерен и т.п. в условиях серийного и массового производства.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823" y="3747908"/>
            <a:ext cx="3500072" cy="30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00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482" y="386833"/>
            <a:ext cx="7924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Токарные автоматы и полуавтоматы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05289" y="971618"/>
            <a:ext cx="5743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Назначение и классификация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5288" y="1700346"/>
            <a:ext cx="10623649" cy="4306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Автоматом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называется станок, в котором автоматизированы все основные и вспомогательные движения, необходимые для выполнения технологического цикла обработки заготовки, а также загрузка заготовки и выгрузка обработанной детали.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Полуавтоматом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называется станок, в котором автоматизированы все основные и вспомогательные движения, составляющие цикл обработки одной заготовки.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00169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66" y="3035853"/>
            <a:ext cx="4477483" cy="35939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7508" y="35819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Токарные автоматы и полуавтоматы используют для обработки заготовок сложной формы из прутка и штучных заготовок в условиях крупносерийного и массового производства.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407" y="358197"/>
            <a:ext cx="4550551" cy="56710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54844" y="6029235"/>
            <a:ext cx="448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Arial" panose="020B0604020202020204" pitchFamily="34" charset="0"/>
              </a:rPr>
              <a:t>1М10ДА Общий вид </a:t>
            </a:r>
            <a:r>
              <a:rPr lang="ru-RU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токарного </a:t>
            </a:r>
            <a:r>
              <a:rPr lang="ru-RU" b="1" dirty="0">
                <a:solidFill>
                  <a:srgbClr val="006600"/>
                </a:solidFill>
                <a:latin typeface="Arial" panose="020B0604020202020204" pitchFamily="34" charset="0"/>
              </a:rPr>
              <a:t>станка</a:t>
            </a:r>
          </a:p>
        </p:txBody>
      </p:sp>
    </p:spTree>
    <p:extLst>
      <p:ext uri="{BB962C8B-B14F-4D97-AF65-F5344CB8AC3E}">
        <p14:creationId xmlns:p14="http://schemas.microsoft.com/office/powerpoint/2010/main" val="933563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3692" y="410952"/>
            <a:ext cx="104306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По способу обработки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токарные автоматы и полуавтоматы подразделяются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фасонно-отрезные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продольного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точения,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токарно-револьверные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многорезцовые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и копировальные.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3692" y="3091116"/>
            <a:ext cx="10026161" cy="335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способу управления рабочим циклом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автоматы подразделяют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одним распределительным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валом, равномерно вращающимся в течение всего цикла обработки;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распределительным валом, управляющим с малой скоростью вращения рабочими ходами и с большой скоростью холостыми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ходами;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распределительным валом, скорость вращения которого меняется во время цикла обработки, и со вспомогательным валом, вращающимся с постоянной скоростью.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6135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3429" y="325287"/>
            <a:ext cx="5204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Одношпиндельные фасонно-отрезные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автоматы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3429" y="1173886"/>
            <a:ext cx="10867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Применяют для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изготовления из прутка мелких деталей простой формы в условиях крупносерийного и массового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производства.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82" y="2189668"/>
            <a:ext cx="5112549" cy="3797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724" y="2189668"/>
            <a:ext cx="5454984" cy="411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3971" y="351664"/>
            <a:ext cx="97362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Одношпиндельные автоматы продольного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точения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3016" y="936439"/>
            <a:ext cx="105712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Автоматы продольного точения предназначены для изготовления из прутка высокоточных деталей относительно большой длины и малого диаметра в условиях массового производства.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438" y="2411884"/>
            <a:ext cx="5034327" cy="3857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16" y="2321433"/>
            <a:ext cx="5462953" cy="414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5937" y="351664"/>
            <a:ext cx="10086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Одношпиндельные токарно-револьверные автоматы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5937" y="936439"/>
            <a:ext cx="10835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Используют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для изготовления деталей сложной конфигурации в условиях массового производства.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053" y="1521214"/>
            <a:ext cx="5500994" cy="4187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83" y="1811216"/>
            <a:ext cx="5874120" cy="47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85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3883" y="389011"/>
            <a:ext cx="10588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Многошпиндельные токарные полуавтоматы и автоматы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3015" y="912231"/>
            <a:ext cx="10773508" cy="2374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сравнению с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одношпиндельными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многошпиндельные автоматы и полуавтоматы обеспечивают белее высокую степень концентрации обработки, что способствует повышению их производительности, уменьшению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станкоемкости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сокращению площади, занимаемой оборудованием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113" y="2808583"/>
            <a:ext cx="5293410" cy="37946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3015" y="3286920"/>
            <a:ext cx="51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По принципу работы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автоматы подразделяют на: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автоматы параллельного действия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автоматы последовательного действия.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0094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739" y="342900"/>
            <a:ext cx="9601200" cy="6770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Карусельные станки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4062" y="904145"/>
            <a:ext cx="7684477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Карусельные станки применяют для обработки заготовок тяжелых деталей большого диаметра, но сравнительно небольшой длинны.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05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539" y="201007"/>
            <a:ext cx="3363974" cy="2896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66" y="3011967"/>
            <a:ext cx="4967654" cy="3699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062" y="2714491"/>
            <a:ext cx="57062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них можно обрабатывать и растачивать цилиндрические и конические поверхности, подрезать торцы, подрезать кольцевые канавки, сверлить, зенкеровать, развертывать и др.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34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06" y="1239716"/>
            <a:ext cx="5629715" cy="46159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5006" y="320737"/>
            <a:ext cx="10896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Многошпиндельные токарные автоматы и полуавтоматы широко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применяют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в серийном и массовом производстве.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56131" y="2030625"/>
            <a:ext cx="56358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Их подразделяют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назначению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на универсальные и специализированные;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виду заготовки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на прутковые и патронные;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расположению шпинделей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на горизонтальные и вертикальные.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3257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4414" y="290119"/>
            <a:ext cx="759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Специализированные токарные станки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06" y="983607"/>
            <a:ext cx="4781550" cy="3362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812" y="3661263"/>
            <a:ext cx="6314750" cy="2565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62" y="4591716"/>
            <a:ext cx="4743450" cy="352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58254" y="87489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Эти станки отличаются высокой жесткостью, что в сочетании с большой мощностью привода позволяет полностью использовать возможности оснащенного твердым сплавом инструмента.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0044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21" y="244352"/>
            <a:ext cx="4780817" cy="2654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51" y="273660"/>
            <a:ext cx="4143375" cy="361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21" y="2928619"/>
            <a:ext cx="4495433" cy="3063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21" y="5947931"/>
            <a:ext cx="4631155" cy="590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641" y="3283746"/>
            <a:ext cx="4469058" cy="3121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641" y="6243206"/>
            <a:ext cx="5295900" cy="323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718" y="273660"/>
            <a:ext cx="4390292" cy="32545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0421" y="139944"/>
            <a:ext cx="4759906" cy="43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4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498" y="263741"/>
            <a:ext cx="7020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Токарно-винторезные станки с ЧПУ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5498" y="949775"/>
            <a:ext cx="10688802" cy="462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Токарные станки с ЧПУ классифицируют по следующим признакам: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расположению оси шпинделя (горизонтальные и вертикальные);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числу используемых в работе инструментов (одно- и много-инструментальные) и способам их закрепления (на суппорте, в револьверной головке, в магазине инструментов);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виду выполняемых работ (центровые, патронные, патронно-центровые, карусельные, прутковые);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 автоматизации (полуавтоматы и автоматы).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24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2899" y="406597"/>
            <a:ext cx="59172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Токарный патронно-центровой станок с оперативной системой ЧПУ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211390"/>
            <a:ext cx="5665174" cy="63326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22899" y="1992744"/>
            <a:ext cx="56772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Станок применяют в единичном, мелкосерийном и среднесерийном производствах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38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9922" y="292297"/>
            <a:ext cx="10817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Токарный патронно-центровой станок с контурной системой ЧПУ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22" y="1369515"/>
            <a:ext cx="6594077" cy="35019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43799" y="1433146"/>
            <a:ext cx="4528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Станок предназначен для токарной обработки в единичном, мелкосерийном и серийно производствах.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0262" y="5009329"/>
            <a:ext cx="105185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станке выполняют обработку наружных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и внутренних поверхностей заготовок типа тел вращения со ступенчатым или криволинейным профилем, а также для нарезания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резьб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42111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093" y="248335"/>
            <a:ext cx="1065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1П420ПФ40 Станок токарно-револьверный с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ЧПУ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85092" y="896705"/>
            <a:ext cx="52519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Предназначен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для выполнения токарной и сверлильно-фрезерной обработки деталей из прутка диаметром до 50 мм в автоматическом цикле и штучных заготовок диаметром до 200 мм в полуавтоматическом цикле в условиях мелкосерийного и серийного производства.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697" y="896705"/>
            <a:ext cx="5474255" cy="45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70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3266" y="281327"/>
            <a:ext cx="10228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1П756ДФ3 Станок токарный патронный с ЧПУ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3266" y="120887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Станок 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1П756ДФ3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 предназначен для обработки деталей в патроне со ступенчатым и криволинейным профилями в условиях мелкосерийного и серийного производства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3265" y="3825314"/>
            <a:ext cx="52310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Полуавтомат 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1П756ДФ3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высоко- механизирован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удобен в управлении, обладает достаточной жесткостью,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виброустойчивостью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и высокой точностью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450" y="1718828"/>
            <a:ext cx="5306537" cy="46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2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6639" y="162589"/>
            <a:ext cx="1074713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ea typeface="Calibri" panose="020F0502020204030204" pitchFamily="34" charset="0"/>
              </a:rPr>
              <a:t>Главным движением</a:t>
            </a:r>
            <a:r>
              <a:rPr lang="ru-RU" sz="2800" dirty="0">
                <a:ea typeface="Calibri" panose="020F0502020204030204" pitchFamily="34" charset="0"/>
              </a:rPr>
              <a:t> резания является вращение стола, несущего заготовку, </a:t>
            </a:r>
            <a:r>
              <a:rPr lang="ru-RU" sz="2800" b="1" i="1" u="sng" dirty="0">
                <a:ea typeface="Calibri" panose="020F0502020204030204" pitchFamily="34" charset="0"/>
              </a:rPr>
              <a:t>движениями подачи </a:t>
            </a:r>
            <a:r>
              <a:rPr lang="ru-RU" sz="2800" dirty="0">
                <a:ea typeface="Calibri" panose="020F0502020204030204" pitchFamily="34" charset="0"/>
              </a:rPr>
              <a:t>– горизонтальное и вертикальное перемещения суппорта</a:t>
            </a:r>
            <a:r>
              <a:rPr lang="ru-RU" sz="2800" dirty="0" smtClean="0">
                <a:ea typeface="Calibri" panose="020F0502020204030204" pitchFamily="34" charset="0"/>
              </a:rPr>
              <a:t>.</a:t>
            </a:r>
          </a:p>
          <a:p>
            <a:r>
              <a:rPr lang="ru-RU" sz="2800" dirty="0"/>
              <a:t>К </a:t>
            </a:r>
            <a:r>
              <a:rPr lang="ru-RU" sz="2800" b="1" i="1" u="sng" dirty="0"/>
              <a:t>вспомогательным движениям </a:t>
            </a:r>
            <a:r>
              <a:rPr lang="ru-RU" sz="2800" dirty="0"/>
              <a:t>относятся быстрое вертикальное перемещение поперечины, поворот револьверной головки и др</a:t>
            </a:r>
            <a:r>
              <a:rPr lang="ru-RU" sz="2800" dirty="0" smtClean="0"/>
              <a:t>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28701" y="2607071"/>
            <a:ext cx="107354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ea typeface="Calibri" panose="020F0502020204030204" pitchFamily="34" charset="0"/>
              </a:rPr>
              <a:t>Вертикальная подача бокового суппорта </a:t>
            </a:r>
            <a:r>
              <a:rPr lang="ru-RU" sz="2800" dirty="0">
                <a:ea typeface="Calibri" panose="020F0502020204030204" pitchFamily="34" charset="0"/>
              </a:rPr>
              <a:t>используется для обработки наружных поверхностей различного профиля, а </a:t>
            </a:r>
            <a:r>
              <a:rPr lang="ru-RU" sz="2800" b="1" dirty="0">
                <a:ea typeface="Calibri" panose="020F0502020204030204" pitchFamily="34" charset="0"/>
              </a:rPr>
              <a:t>горизонтальная</a:t>
            </a:r>
            <a:r>
              <a:rPr lang="ru-RU" sz="2800" dirty="0">
                <a:ea typeface="Calibri" panose="020F0502020204030204" pitchFamily="34" charset="0"/>
              </a:rPr>
              <a:t> – для прорезания канавок, снятия фасок и т.д. </a:t>
            </a:r>
            <a:r>
              <a:rPr lang="ru-RU" sz="2800" b="1" dirty="0">
                <a:ea typeface="Calibri" panose="020F0502020204030204" pitchFamily="34" charset="0"/>
              </a:rPr>
              <a:t>Горизонтальная подача вертикального суппорта </a:t>
            </a:r>
            <a:r>
              <a:rPr lang="ru-RU" sz="2800" dirty="0">
                <a:ea typeface="Calibri" panose="020F0502020204030204" pitchFamily="34" charset="0"/>
              </a:rPr>
              <a:t>используется для обработки торцовых плоскостей, </a:t>
            </a:r>
            <a:r>
              <a:rPr lang="ru-RU" sz="2800" b="1" dirty="0">
                <a:ea typeface="Calibri" panose="020F0502020204030204" pitchFamily="34" charset="0"/>
              </a:rPr>
              <a:t>вертикальная подача </a:t>
            </a:r>
            <a:r>
              <a:rPr lang="ru-RU" sz="2800" dirty="0">
                <a:ea typeface="Calibri" panose="020F0502020204030204" pitchFamily="34" charset="0"/>
              </a:rPr>
              <a:t>его – для обработки наружных и внутренних поверхностей.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28701" y="5425225"/>
            <a:ext cx="1066506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компоновке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 карусельные станки подразделяют на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одно-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двухстоечные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4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13" y="334595"/>
            <a:ext cx="6743732" cy="5670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645" y="334595"/>
            <a:ext cx="447106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27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528637"/>
            <a:ext cx="93821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3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3531" y="428105"/>
            <a:ext cx="10955215" cy="534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1350"/>
              </a:spcAft>
            </a:pPr>
            <a:r>
              <a:rPr lang="ru-RU" sz="2800" b="1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Характеристики станков токарно-карусельной групп: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мощность станка;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скоростей и диапазон частоты вращения планшайбы;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угол поворота ползуна вертикального суппорта;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величина максимального перемещения суппортов оборудования в горизонтальном и вертикальном направлениях;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максимальные размеры подвергаемой обработке детали (высота, диаметр);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максимальная величина перемещения поперечины (для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двухстоечных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станков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размеры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планшайбы.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9652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194" y="633045"/>
            <a:ext cx="5796124" cy="54512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0261" y="633045"/>
            <a:ext cx="50585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Системы ЧПУ устанавливают на одностоечные карусельные устройства, что позволяет использовать такое оборудование для обработки деталей со сложной конфигурацией, характеризующихся наличием как прямолинейных, так и криволинейных образующих.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4359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8185" y="309881"/>
            <a:ext cx="10518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Модели отечественного токарно-карусельного оборудования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08185" y="912113"/>
            <a:ext cx="10518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История отечественных станков токарно-карусельного типа началась в 1935 г., когда на Краснодарском станкостроительном заводе имени Г.М. Седина был выпущен первый такой агрегат.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38" y="2112442"/>
            <a:ext cx="3420207" cy="45908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84833" y="2086065"/>
            <a:ext cx="68418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наиболее популярным моделям оборудования от данного производителя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относится станок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1516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Данная модель одностоечного станка (наряду с моделью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1512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относится к категории универсальных токарно-карусельных устройств, предназначенных для обработки заготовок из черных и цветных металлов в условиях мелкосерийного и серийного производства.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9908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69" y="286116"/>
            <a:ext cx="6301709" cy="46463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56936" y="358168"/>
            <a:ext cx="48006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Выпускались на заводе имени Г.М. Седина и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двухстоечные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станки токарно-карусельной группы. </a:t>
            </a:r>
            <a:endParaRPr lang="ru-RU" sz="28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Среди характеристик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станка данной модели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являются: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изменять направление вращения планшайбы (реверс); </a:t>
            </a:r>
            <a:endParaRPr lang="ru-RU" sz="28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конструкции двух верхних суппортов поворотного типа.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02272" y="4932485"/>
            <a:ext cx="145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модель 1525.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73988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492</TotalTime>
  <Words>1071</Words>
  <Application>Microsoft Office PowerPoint</Application>
  <PresentationFormat>Широкоэкранный</PresentationFormat>
  <Paragraphs>87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Franklin Gothic Book</vt:lpstr>
      <vt:lpstr>Times New Roman</vt:lpstr>
      <vt:lpstr>Wingdings</vt:lpstr>
      <vt:lpstr>YS Text Optional</vt:lpstr>
      <vt:lpstr>Crop</vt:lpstr>
      <vt:lpstr>Тема 3.1  Станки токарной группы</vt:lpstr>
      <vt:lpstr>Карусельные станки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3.1  Станки токарной группы</dc:title>
  <dc:creator>Дудникова Галина Васильевна</dc:creator>
  <cp:lastModifiedBy>Дудникова Галина Васильевна</cp:lastModifiedBy>
  <cp:revision>18</cp:revision>
  <dcterms:created xsi:type="dcterms:W3CDTF">2021-09-29T08:26:34Z</dcterms:created>
  <dcterms:modified xsi:type="dcterms:W3CDTF">2021-09-30T05:20:52Z</dcterms:modified>
</cp:coreProperties>
</file>